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96" r:id="rId5"/>
    <p:sldMasterId id="2147483688" r:id="rId6"/>
    <p:sldMasterId id="2147483678" r:id="rId7"/>
    <p:sldMasterId id="2147483685" r:id="rId8"/>
  </p:sldMasterIdLst>
  <p:sldIdLst>
    <p:sldId id="275" r:id="rId9"/>
    <p:sldId id="280" r:id="rId10"/>
    <p:sldId id="281" r:id="rId11"/>
    <p:sldId id="283" r:id="rId12"/>
    <p:sldId id="284" r:id="rId13"/>
    <p:sldId id="285" r:id="rId14"/>
    <p:sldId id="287" r:id="rId15"/>
    <p:sldId id="288" r:id="rId16"/>
    <p:sldId id="286" r:id="rId17"/>
    <p:sldId id="278" r:id="rId18"/>
  </p:sldIdLst>
  <p:sldSz cx="10363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85B"/>
    <a:srgbClr val="1716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53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3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56285-711C-4ACB-A7CC-5B3DA8A0BA68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43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Pupose &amp; Agenda 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853BCF8-512E-442D-B61C-D4E03E6E78DF}"/>
              </a:ext>
            </a:extLst>
          </p:cNvPr>
          <p:cNvSpPr/>
          <p:nvPr userDrawn="1"/>
        </p:nvSpPr>
        <p:spPr>
          <a:xfrm>
            <a:off x="4855224" y="4107630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889E486-61F3-74BE-7173-9113F843B71E}"/>
              </a:ext>
            </a:extLst>
          </p:cNvPr>
          <p:cNvSpPr/>
          <p:nvPr userDrawn="1"/>
        </p:nvSpPr>
        <p:spPr>
          <a:xfrm>
            <a:off x="4855224" y="3703619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F313B9D-B6A8-3E8C-EC62-6247625051DA}"/>
              </a:ext>
            </a:extLst>
          </p:cNvPr>
          <p:cNvSpPr/>
          <p:nvPr userDrawn="1"/>
        </p:nvSpPr>
        <p:spPr>
          <a:xfrm>
            <a:off x="4855224" y="1590636"/>
            <a:ext cx="5193323" cy="39504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2676FE-A481-F504-037E-8182A27E5E58}"/>
              </a:ext>
            </a:extLst>
          </p:cNvPr>
          <p:cNvSpPr txBox="1"/>
          <p:nvPr userDrawn="1"/>
        </p:nvSpPr>
        <p:spPr>
          <a:xfrm>
            <a:off x="6772072" y="1566983"/>
            <a:ext cx="1359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chemeClr val="bg1"/>
                </a:solidFill>
              </a:rPr>
              <a:t>Purpose:</a:t>
            </a:r>
          </a:p>
        </p:txBody>
      </p:sp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F127D036-1FE9-59C6-0F37-B804C64196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934A65DC-326B-E6F0-5816-F32C91AD1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C9DB60A-42AE-DDD4-9B8A-34E3BD84F212}"/>
              </a:ext>
            </a:extLst>
          </p:cNvPr>
          <p:cNvSpPr/>
          <p:nvPr userDrawn="1"/>
        </p:nvSpPr>
        <p:spPr>
          <a:xfrm>
            <a:off x="4855224" y="5850279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BD181-EB4E-AF05-2B25-1DBC856A938C}"/>
              </a:ext>
            </a:extLst>
          </p:cNvPr>
          <p:cNvSpPr txBox="1"/>
          <p:nvPr userDrawn="1"/>
        </p:nvSpPr>
        <p:spPr>
          <a:xfrm>
            <a:off x="5183360" y="5856459"/>
            <a:ext cx="10940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Information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E35B26-5028-2142-6035-76A0EDCE6FCF}"/>
              </a:ext>
            </a:extLst>
          </p:cNvPr>
          <p:cNvSpPr txBox="1"/>
          <p:nvPr userDrawn="1"/>
        </p:nvSpPr>
        <p:spPr>
          <a:xfrm>
            <a:off x="4855224" y="6475254"/>
            <a:ext cx="5193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The overall classification of this presentation is:</a:t>
            </a:r>
          </a:p>
          <a:p>
            <a:pPr algn="ctr"/>
            <a:r>
              <a:rPr lang="en-US" sz="1400" b="1" dirty="0">
                <a:solidFill>
                  <a:srgbClr val="00B050"/>
                </a:solidFill>
              </a:rPr>
              <a:t>Unclassified Controlled Information (CUI)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626EF5-744D-7C77-7ECB-0EA6FD3FF807}"/>
              </a:ext>
            </a:extLst>
          </p:cNvPr>
          <p:cNvSpPr txBox="1"/>
          <p:nvPr userDrawn="1"/>
        </p:nvSpPr>
        <p:spPr>
          <a:xfrm>
            <a:off x="9429740" y="5868181"/>
            <a:ext cx="6655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Other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C578B2-3380-A9AD-D7DB-A0D310A19A09}"/>
              </a:ext>
            </a:extLst>
          </p:cNvPr>
          <p:cNvSpPr/>
          <p:nvPr userDrawn="1"/>
        </p:nvSpPr>
        <p:spPr>
          <a:xfrm>
            <a:off x="4855224" y="1985683"/>
            <a:ext cx="5193323" cy="14836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EAFB2F-149E-0559-08FC-192CE92C3784}"/>
              </a:ext>
            </a:extLst>
          </p:cNvPr>
          <p:cNvSpPr/>
          <p:nvPr userDrawn="1"/>
        </p:nvSpPr>
        <p:spPr>
          <a:xfrm>
            <a:off x="6345997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336493-53DD-6D12-72EA-27C763DDFF6A}"/>
              </a:ext>
            </a:extLst>
          </p:cNvPr>
          <p:cNvSpPr txBox="1"/>
          <p:nvPr userDrawn="1"/>
        </p:nvSpPr>
        <p:spPr>
          <a:xfrm>
            <a:off x="6661175" y="5873987"/>
            <a:ext cx="1083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Guidance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CC2F697-A0A9-8A98-B11F-90BC1A4A9041}"/>
              </a:ext>
            </a:extLst>
          </p:cNvPr>
          <p:cNvSpPr/>
          <p:nvPr userDrawn="1"/>
        </p:nvSpPr>
        <p:spPr>
          <a:xfrm>
            <a:off x="7772268" y="5862265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A2908D-D113-2F89-8EE3-D8690592C1A0}"/>
              </a:ext>
            </a:extLst>
          </p:cNvPr>
          <p:cNvSpPr txBox="1"/>
          <p:nvPr userDrawn="1"/>
        </p:nvSpPr>
        <p:spPr>
          <a:xfrm>
            <a:off x="8099169" y="5873987"/>
            <a:ext cx="91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Decision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6056261-293F-80E0-548F-08F121B0E9A1}"/>
              </a:ext>
            </a:extLst>
          </p:cNvPr>
          <p:cNvSpPr/>
          <p:nvPr userDrawn="1"/>
        </p:nvSpPr>
        <p:spPr>
          <a:xfrm>
            <a:off x="9100287" y="5873987"/>
            <a:ext cx="361546" cy="30197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7A2C510C-92A8-232A-FEAC-1A88DFBF8ADC}"/>
              </a:ext>
            </a:extLst>
          </p:cNvPr>
          <p:cNvSpPr txBox="1"/>
          <p:nvPr userDrawn="1"/>
        </p:nvSpPr>
        <p:spPr>
          <a:xfrm>
            <a:off x="6816639" y="3684024"/>
            <a:ext cx="127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>
                <a:solidFill>
                  <a:schemeClr val="bg1"/>
                </a:solidFill>
              </a:rPr>
              <a:t>Agenda</a:t>
            </a:r>
            <a:r>
              <a:rPr lang="en-US" sz="2000" b="1">
                <a:solidFill>
                  <a:schemeClr val="bg1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2741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48">
          <p15:clr>
            <a:srgbClr val="FBAE40"/>
          </p15:clr>
        </p15:guide>
        <p15:guide id="2" pos="326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8">
            <a:extLst>
              <a:ext uri="{FF2B5EF4-FFF2-40B4-BE49-F238E27FC236}">
                <a16:creationId xmlns:a16="http://schemas.microsoft.com/office/drawing/2014/main" id="{23A9B41E-E955-7D9F-D4CE-C23C2A7A9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1">
            <a:extLst>
              <a:ext uri="{FF2B5EF4-FFF2-40B4-BE49-F238E27FC236}">
                <a16:creationId xmlns:a16="http://schemas.microsoft.com/office/drawing/2014/main" id="{794DD37D-14FA-654C-687D-87AE016DFB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07850F-EE1F-B139-1D79-7132F1A42CD6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BAD4CEE-3E77-95F0-0241-20928CC5230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9D5BFE-CB1C-47D3-A113-E806DD45990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3B7B9A0-A956-26B8-662E-67C104F4AA1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99CA3BB8-7D67-479D-538E-E457BC49998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79CFC711-1440-6C53-2D3D-4F6C30D531A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E6AD96E3-AB76-C66C-9C2F-46E93A66154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2693363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ntent Slide_C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8D6F8CFD-E831-0944-5A93-6E7A2C89BBC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5809951" y="812548"/>
            <a:ext cx="4238597" cy="427038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1">
            <a:extLst>
              <a:ext uri="{FF2B5EF4-FFF2-40B4-BE49-F238E27FC236}">
                <a16:creationId xmlns:a16="http://schemas.microsoft.com/office/drawing/2014/main" id="{53F21022-D87F-E441-A23C-9B4EE4DCAB8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>
            <p:ph type="title"/>
          </p:nvPr>
        </p:nvSpPr>
        <p:spPr>
          <a:xfrm>
            <a:off x="2436168" y="313476"/>
            <a:ext cx="7612380" cy="427039"/>
          </a:xfrm>
          <a:prstGeom prst="rect">
            <a:avLst/>
          </a:prstGeom>
        </p:spPr>
        <p:txBody>
          <a:bodyPr/>
          <a:lstStyle>
            <a:lvl1pPr algn="r">
              <a:defRPr sz="2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E83D8E2-2488-235C-AFE3-2FA5D9B10CF8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7067583" y="7296112"/>
            <a:ext cx="306800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9AD62"/>
                </a:solidFill>
                <a:latin typeface="Raleway Black" pitchFamily="2" charset="0"/>
              </a:defRPr>
            </a:lvl1pPr>
          </a:lstStyle>
          <a:p>
            <a:fld id="{165700FE-BCEC-4E84-BA78-D55E132666CC}" type="slidenum">
              <a:rPr lang="en-US" sz="1000" smtClean="0"/>
              <a:pPr/>
              <a:t>‹#›</a:t>
            </a:fld>
            <a:r>
              <a:rPr lang="en-US"/>
              <a:t> of xx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0B68FA1-92E3-8462-AAC1-112F1EA85906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55370" y="7445873"/>
            <a:ext cx="6118664" cy="261536"/>
            <a:chOff x="155370" y="7445873"/>
            <a:chExt cx="6118664" cy="26153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BAE05E5-3E43-823D-0C10-C2CFCBB8066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4089167" y="7445873"/>
              <a:ext cx="2184867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all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Warfighter Always</a:t>
              </a:r>
              <a:endParaRPr lang="en-US" sz="105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F86ACC1-1F94-1E5A-065D-3ED478D477F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55370" y="7453493"/>
              <a:ext cx="421683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45722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9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PEOP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LE          PRECISION          </a:t>
              </a:r>
              <a:r>
                <a:rPr lang="en-US" sz="1000" b="1">
                  <a:solidFill>
                    <a:srgbClr val="CAAD62"/>
                  </a:solidFill>
                </a:rPr>
                <a:t>P</a:t>
              </a:r>
              <a:r>
                <a:rPr kumimoji="0" lang="en-US" sz="1000" b="1" i="0" u="none" strike="noStrike" kern="1200" spc="0" normalizeH="0" baseline="0" noProof="0">
                  <a:ln>
                    <a:noFill/>
                  </a:ln>
                  <a:solidFill>
                    <a:srgbClr val="CAAD62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OSTURE          PARTNERSHIPS</a:t>
              </a:r>
              <a:endParaRPr lang="en-US" sz="1000">
                <a:solidFill>
                  <a:srgbClr val="CAAD62"/>
                </a:solidFill>
              </a:endParaRPr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2DF3345-37FE-4759-0E7D-9B6475A261A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867033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59A38822-1D3D-7762-F578-5E4EF3157F1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190867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Star: 5 Points 15">
              <a:extLst>
                <a:ext uri="{FF2B5EF4-FFF2-40B4-BE49-F238E27FC236}">
                  <a16:creationId xmlns:a16="http://schemas.microsoft.com/office/drawing/2014/main" id="{738DAE09-D2DD-EE87-FF86-C1959876080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/>
          </p:nvSpPr>
          <p:spPr>
            <a:xfrm>
              <a:off x="2866394" y="7504474"/>
              <a:ext cx="135925" cy="135925"/>
            </a:xfrm>
            <a:prstGeom prst="star5">
              <a:avLst/>
            </a:prstGeom>
            <a:solidFill>
              <a:srgbClr val="C9AD6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1154617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26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5DAE35-72F5-6B64-8214-AA3B64C6C7F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95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_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D3D843-835D-5E9A-776A-20E00CDC7AB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0619" y="1909856"/>
            <a:ext cx="3401962" cy="41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1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818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29422EEE-B03C-C434-D819-C70910909F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777"/>
            <a:ext cx="10363200" cy="582884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388A482-2CF7-AA61-AFD8-9F0514F07DB7}"/>
              </a:ext>
            </a:extLst>
          </p:cNvPr>
          <p:cNvSpPr>
            <a:spLocks/>
          </p:cNvSpPr>
          <p:nvPr userDrawn="1"/>
        </p:nvSpPr>
        <p:spPr>
          <a:xfrm>
            <a:off x="0" y="631579"/>
            <a:ext cx="10352166" cy="5794950"/>
          </a:xfrm>
          <a:prstGeom prst="rect">
            <a:avLst/>
          </a:prstGeom>
          <a:gradFill flip="none" rotWithShape="1">
            <a:gsLst>
              <a:gs pos="12000">
                <a:schemeClr val="bg1">
                  <a:lumMod val="95000"/>
                  <a:alpha val="54000"/>
                </a:schemeClr>
              </a:gs>
              <a:gs pos="100000">
                <a:schemeClr val="bg1">
                  <a:lumMod val="75000"/>
                  <a:alpha val="19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99B57A-977E-57DC-83A5-0643185043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34" y="-18288"/>
            <a:ext cx="10374234" cy="779068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706934B-33E6-66EA-C606-A0C0AA77E9C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1092382" y="680186"/>
            <a:ext cx="1798302" cy="879741"/>
            <a:chOff x="1187093" y="4410699"/>
            <a:chExt cx="1967348" cy="9624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BB0AFAF-B0A7-7455-8356-9D17E794A86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69250" y="4410699"/>
              <a:ext cx="785191" cy="962439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 descr="A close up of a sign&#10;&#10;Description automatically generated">
              <a:extLst>
                <a:ext uri="{FF2B5EF4-FFF2-40B4-BE49-F238E27FC236}">
                  <a16:creationId xmlns:a16="http://schemas.microsoft.com/office/drawing/2014/main" id="{1CC8467C-9139-E8A3-AED9-57C689C1F31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7093" y="4441928"/>
              <a:ext cx="841276" cy="841276"/>
            </a:xfrm>
            <a:prstGeom prst="rect">
              <a:avLst/>
            </a:prstGeom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47032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hf hdr="0" ftr="0" dt="0"/>
  <p:txStyles>
    <p:titleStyle>
      <a:lvl1pPr algn="ctr" defTabSz="1036317" rtl="0" eaLnBrk="1" latinLnBrk="0" hangingPunct="1">
        <a:lnSpc>
          <a:spcPct val="90000"/>
        </a:lnSpc>
        <a:spcBef>
          <a:spcPct val="0"/>
        </a:spcBef>
        <a:buNone/>
        <a:defRPr sz="3627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72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8D2F5E4-3C51-8553-80E8-AFF530D493F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363200" cy="7772400"/>
          </a:xfrm>
          <a:prstGeom prst="rect">
            <a:avLst/>
          </a:prstGeom>
        </p:spPr>
      </p:pic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D1B8010-14B0-8DF9-AFE4-CBD2B700F9DB}"/>
              </a:ext>
            </a:extLst>
          </p:cNvPr>
          <p:cNvSpPr txBox="1">
            <a:spLocks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696D2B-49D4-8DD2-5FF3-D395187038E8}"/>
              </a:ext>
            </a:extLst>
          </p:cNvPr>
          <p:cNvSpPr txBox="1">
            <a:spLocks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>
              <a:solidFill>
                <a:srgbClr val="CAAD62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415DD267-E404-EEA1-5AFD-42E46AEF8706}"/>
              </a:ext>
            </a:extLst>
          </p:cNvPr>
          <p:cNvSpPr>
            <a:spLocks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B7BB43D5-3CA3-BBD0-210E-81487B08CE22}"/>
              </a:ext>
            </a:extLst>
          </p:cNvPr>
          <p:cNvSpPr>
            <a:spLocks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F1D99ECB-6119-D613-A961-9BE1EB3B3B19}"/>
              </a:ext>
            </a:extLst>
          </p:cNvPr>
          <p:cNvSpPr>
            <a:spLocks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35158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>
          <p15:clr>
            <a:srgbClr val="F26B43"/>
          </p15:clr>
        </p15:guide>
        <p15:guide id="2" pos="32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>
            <a:extLst>
              <a:ext uri="{FF2B5EF4-FFF2-40B4-BE49-F238E27FC236}">
                <a16:creationId xmlns:a16="http://schemas.microsoft.com/office/drawing/2014/main" id="{B1A78B5C-908B-2FEA-39E6-D706B35C6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0" y="537076"/>
            <a:ext cx="10363200" cy="932688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31392">
                <a:moveTo>
                  <a:pt x="0" y="0"/>
                </a:moveTo>
                <a:lnTo>
                  <a:pt x="9117825" y="0"/>
                </a:lnTo>
                <a:lnTo>
                  <a:pt x="9117825" y="724825"/>
                </a:lnTo>
                <a:cubicBezTo>
                  <a:pt x="4702595" y="510013"/>
                  <a:pt x="5468967" y="1584070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84000">
                <a:srgbClr val="B99E55"/>
              </a:gs>
              <a:gs pos="55000">
                <a:schemeClr val="bg1"/>
              </a:gs>
              <a:gs pos="100000">
                <a:srgbClr val="C7AA61"/>
              </a:gs>
            </a:gsLst>
            <a:path path="circle">
              <a:fillToRect r="100000" b="100000"/>
            </a:path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" name="Rectangle 27">
            <a:extLst>
              <a:ext uri="{FF2B5EF4-FFF2-40B4-BE49-F238E27FC236}">
                <a16:creationId xmlns:a16="http://schemas.microsoft.com/office/drawing/2014/main" id="{0A5AE57E-5373-C94C-545F-0A72BDB3ED1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8827" y="-12577"/>
            <a:ext cx="10371473" cy="1394095"/>
          </a:xfrm>
          <a:custGeom>
            <a:avLst/>
            <a:gdLst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1412802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12802"/>
              <a:gd name="connsiteX1" fmla="*/ 9117825 w 9117825"/>
              <a:gd name="connsiteY1" fmla="*/ 0 h 1412802"/>
              <a:gd name="connsiteX2" fmla="*/ 9117825 w 9117825"/>
              <a:gd name="connsiteY2" fmla="*/ 724825 h 1412802"/>
              <a:gd name="connsiteX3" fmla="*/ 0 w 9117825"/>
              <a:gd name="connsiteY3" fmla="*/ 1412802 h 1412802"/>
              <a:gd name="connsiteX4" fmla="*/ 0 w 9117825"/>
              <a:gd name="connsiteY4" fmla="*/ 0 h 1412802"/>
              <a:gd name="connsiteX0" fmla="*/ 0 w 9117825"/>
              <a:gd name="connsiteY0" fmla="*/ 0 h 1422829"/>
              <a:gd name="connsiteX1" fmla="*/ 9117825 w 9117825"/>
              <a:gd name="connsiteY1" fmla="*/ 0 h 1422829"/>
              <a:gd name="connsiteX2" fmla="*/ 9117825 w 9117825"/>
              <a:gd name="connsiteY2" fmla="*/ 724825 h 1422829"/>
              <a:gd name="connsiteX3" fmla="*/ 0 w 9117825"/>
              <a:gd name="connsiteY3" fmla="*/ 1412802 h 1422829"/>
              <a:gd name="connsiteX4" fmla="*/ 0 w 9117825"/>
              <a:gd name="connsiteY4" fmla="*/ 0 h 1422829"/>
              <a:gd name="connsiteX0" fmla="*/ 0 w 9117825"/>
              <a:gd name="connsiteY0" fmla="*/ 0 h 1426217"/>
              <a:gd name="connsiteX1" fmla="*/ 9117825 w 9117825"/>
              <a:gd name="connsiteY1" fmla="*/ 0 h 1426217"/>
              <a:gd name="connsiteX2" fmla="*/ 9117825 w 9117825"/>
              <a:gd name="connsiteY2" fmla="*/ 724825 h 1426217"/>
              <a:gd name="connsiteX3" fmla="*/ 0 w 9117825"/>
              <a:gd name="connsiteY3" fmla="*/ 1412802 h 1426217"/>
              <a:gd name="connsiteX4" fmla="*/ 0 w 9117825"/>
              <a:gd name="connsiteY4" fmla="*/ 0 h 1426217"/>
              <a:gd name="connsiteX0" fmla="*/ 0 w 9117825"/>
              <a:gd name="connsiteY0" fmla="*/ 0 h 1432832"/>
              <a:gd name="connsiteX1" fmla="*/ 9117825 w 9117825"/>
              <a:gd name="connsiteY1" fmla="*/ 0 h 1432832"/>
              <a:gd name="connsiteX2" fmla="*/ 9117825 w 9117825"/>
              <a:gd name="connsiteY2" fmla="*/ 724825 h 1432832"/>
              <a:gd name="connsiteX3" fmla="*/ 0 w 9117825"/>
              <a:gd name="connsiteY3" fmla="*/ 1412802 h 1432832"/>
              <a:gd name="connsiteX4" fmla="*/ 0 w 9117825"/>
              <a:gd name="connsiteY4" fmla="*/ 0 h 1432832"/>
              <a:gd name="connsiteX0" fmla="*/ 0 w 9117825"/>
              <a:gd name="connsiteY0" fmla="*/ 0 h 1430499"/>
              <a:gd name="connsiteX1" fmla="*/ 9117825 w 9117825"/>
              <a:gd name="connsiteY1" fmla="*/ 0 h 1430499"/>
              <a:gd name="connsiteX2" fmla="*/ 9117825 w 9117825"/>
              <a:gd name="connsiteY2" fmla="*/ 724825 h 1430499"/>
              <a:gd name="connsiteX3" fmla="*/ 0 w 9117825"/>
              <a:gd name="connsiteY3" fmla="*/ 1412802 h 1430499"/>
              <a:gd name="connsiteX4" fmla="*/ 0 w 9117825"/>
              <a:gd name="connsiteY4" fmla="*/ 0 h 1430499"/>
              <a:gd name="connsiteX0" fmla="*/ 0 w 9117825"/>
              <a:gd name="connsiteY0" fmla="*/ 0 h 1431392"/>
              <a:gd name="connsiteX1" fmla="*/ 9117825 w 9117825"/>
              <a:gd name="connsiteY1" fmla="*/ 0 h 1431392"/>
              <a:gd name="connsiteX2" fmla="*/ 9117825 w 9117825"/>
              <a:gd name="connsiteY2" fmla="*/ 724825 h 1431392"/>
              <a:gd name="connsiteX3" fmla="*/ 0 w 9117825"/>
              <a:gd name="connsiteY3" fmla="*/ 1412802 h 1431392"/>
              <a:gd name="connsiteX4" fmla="*/ 0 w 9117825"/>
              <a:gd name="connsiteY4" fmla="*/ 0 h 1431392"/>
              <a:gd name="connsiteX0" fmla="*/ 0 w 9117825"/>
              <a:gd name="connsiteY0" fmla="*/ 0 h 1435570"/>
              <a:gd name="connsiteX1" fmla="*/ 9117825 w 9117825"/>
              <a:gd name="connsiteY1" fmla="*/ 0 h 1435570"/>
              <a:gd name="connsiteX2" fmla="*/ 9117825 w 9117825"/>
              <a:gd name="connsiteY2" fmla="*/ 724825 h 1435570"/>
              <a:gd name="connsiteX3" fmla="*/ 0 w 9117825"/>
              <a:gd name="connsiteY3" fmla="*/ 1412802 h 1435570"/>
              <a:gd name="connsiteX4" fmla="*/ 0 w 9117825"/>
              <a:gd name="connsiteY4" fmla="*/ 0 h 1435570"/>
              <a:gd name="connsiteX0" fmla="*/ 0 w 9117825"/>
              <a:gd name="connsiteY0" fmla="*/ 0 h 1437990"/>
              <a:gd name="connsiteX1" fmla="*/ 9117825 w 9117825"/>
              <a:gd name="connsiteY1" fmla="*/ 0 h 1437990"/>
              <a:gd name="connsiteX2" fmla="*/ 9117825 w 9117825"/>
              <a:gd name="connsiteY2" fmla="*/ 817812 h 1437990"/>
              <a:gd name="connsiteX3" fmla="*/ 0 w 9117825"/>
              <a:gd name="connsiteY3" fmla="*/ 1412802 h 1437990"/>
              <a:gd name="connsiteX4" fmla="*/ 0 w 9117825"/>
              <a:gd name="connsiteY4" fmla="*/ 0 h 1437990"/>
              <a:gd name="connsiteX0" fmla="*/ 0 w 9117825"/>
              <a:gd name="connsiteY0" fmla="*/ 0 h 1423865"/>
              <a:gd name="connsiteX1" fmla="*/ 9117825 w 9117825"/>
              <a:gd name="connsiteY1" fmla="*/ 0 h 1423865"/>
              <a:gd name="connsiteX2" fmla="*/ 9117825 w 9117825"/>
              <a:gd name="connsiteY2" fmla="*/ 817812 h 1423865"/>
              <a:gd name="connsiteX3" fmla="*/ 0 w 9117825"/>
              <a:gd name="connsiteY3" fmla="*/ 1412802 h 1423865"/>
              <a:gd name="connsiteX4" fmla="*/ 0 w 9117825"/>
              <a:gd name="connsiteY4" fmla="*/ 0 h 1423865"/>
              <a:gd name="connsiteX0" fmla="*/ 0 w 9117825"/>
              <a:gd name="connsiteY0" fmla="*/ 0 h 1420649"/>
              <a:gd name="connsiteX1" fmla="*/ 9117825 w 9117825"/>
              <a:gd name="connsiteY1" fmla="*/ 0 h 1420649"/>
              <a:gd name="connsiteX2" fmla="*/ 9117825 w 9117825"/>
              <a:gd name="connsiteY2" fmla="*/ 817812 h 1420649"/>
              <a:gd name="connsiteX3" fmla="*/ 0 w 9117825"/>
              <a:gd name="connsiteY3" fmla="*/ 1412802 h 1420649"/>
              <a:gd name="connsiteX4" fmla="*/ 0 w 9117825"/>
              <a:gd name="connsiteY4" fmla="*/ 0 h 1420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7825" h="1420649">
                <a:moveTo>
                  <a:pt x="0" y="0"/>
                </a:moveTo>
                <a:lnTo>
                  <a:pt x="9117825" y="0"/>
                </a:lnTo>
                <a:lnTo>
                  <a:pt x="9117825" y="817812"/>
                </a:lnTo>
                <a:cubicBezTo>
                  <a:pt x="4721380" y="826170"/>
                  <a:pt x="5478359" y="1500383"/>
                  <a:pt x="0" y="1412802"/>
                </a:cubicBezTo>
                <a:lnTo>
                  <a:pt x="0" y="0"/>
                </a:lnTo>
                <a:close/>
              </a:path>
            </a:pathLst>
          </a:cu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9C2A2D-8FFF-A47E-568F-A54303B962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7323570"/>
            <a:ext cx="10374115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BE90986-5868-7DA1-D50C-B9A48C5F2B4C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518160" y="487655"/>
            <a:ext cx="1773120" cy="859562"/>
            <a:chOff x="457200" y="464703"/>
            <a:chExt cx="1360416" cy="65949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5307292-38BF-4B5C-AE99-4953EB0ED8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79579" y="464703"/>
              <a:ext cx="538037" cy="659494"/>
            </a:xfrm>
            <a:prstGeom prst="rect">
              <a:avLst/>
            </a:prstGeom>
          </p:spPr>
        </p:pic>
        <p:pic>
          <p:nvPicPr>
            <p:cNvPr id="17" name="Picture 16" descr="A close up of a sign&#10;&#10;Description automatically generated">
              <a:extLst>
                <a:ext uri="{FF2B5EF4-FFF2-40B4-BE49-F238E27FC236}">
                  <a16:creationId xmlns:a16="http://schemas.microsoft.com/office/drawing/2014/main" id="{9FE87EE1-BF16-41DC-B66C-F206E45ED29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501910"/>
              <a:ext cx="585080" cy="585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353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rgbClr val="C9AD62"/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rgbClr val="171610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Courier New" panose="02070309020205020404" pitchFamily="49" charset="0"/>
        <a:buChar char="o"/>
        <a:defRPr sz="2493" kern="1200">
          <a:solidFill>
            <a:srgbClr val="171610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Wingdings" panose="05000000000000000000" pitchFamily="2" charset="2"/>
        <a:buChar char="§"/>
        <a:defRPr sz="2267" kern="1200">
          <a:solidFill>
            <a:srgbClr val="171610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040" kern="1200">
          <a:solidFill>
            <a:srgbClr val="171610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rgbClr val="171610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0972657-D021-2E90-B692-BCB6ED563F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" t="-934" r="-1" b="3633"/>
          <a:stretch/>
        </p:blipFill>
        <p:spPr>
          <a:xfrm>
            <a:off x="0" y="314935"/>
            <a:ext cx="10363200" cy="72032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C8653E-B861-B050-CB75-62B864663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7323570"/>
            <a:ext cx="10385032" cy="470925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51E0B1-25FD-E9FD-982A-C7499597BC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0915" y="-30480"/>
            <a:ext cx="10385031" cy="470927"/>
          </a:xfrm>
          <a:prstGeom prst="rect">
            <a:avLst/>
          </a:prstGeom>
          <a:solidFill>
            <a:srgbClr val="171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10363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73" b="1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737A15-CCF7-A460-8673-A43A821723D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089167" y="7445873"/>
            <a:ext cx="21848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Warfighter Always</a:t>
            </a:r>
            <a:endParaRPr lang="en-US" sz="105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78E70-409E-BFAF-7A4A-B516FBB801B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5370" y="7453493"/>
            <a:ext cx="42168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2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9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PEOP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          PRECISION          </a:t>
            </a:r>
            <a:r>
              <a:rPr lang="en-US" sz="1000" b="1" dirty="0">
                <a:solidFill>
                  <a:srgbClr val="CAAD62"/>
                </a:solidFill>
              </a:rPr>
              <a:t>P</a:t>
            </a:r>
            <a:r>
              <a:rPr kumimoji="0" lang="en-US" sz="1000" b="1" i="0" u="none" strike="noStrike" kern="1200" spc="0" normalizeH="0" baseline="0" noProof="0" dirty="0">
                <a:ln>
                  <a:noFill/>
                </a:ln>
                <a:solidFill>
                  <a:srgbClr val="CAA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OSTURE          PARTNERSHIPS</a:t>
            </a:r>
            <a:endParaRPr lang="en-US" sz="1000" dirty="0">
              <a:solidFill>
                <a:srgbClr val="CAAD62"/>
              </a:solidFill>
            </a:endParaRPr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61C61F89-00E2-3229-1C56-9A12D15423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67033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D2E1A33B-2F09-4F3C-B63A-0F1ED8E712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90867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85DB4E38-A733-D47C-76B9-6ACBAB05BFD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866394" y="7504474"/>
            <a:ext cx="135925" cy="135925"/>
          </a:xfrm>
          <a:prstGeom prst="star5">
            <a:avLst/>
          </a:prstGeom>
          <a:solidFill>
            <a:srgbClr val="C9AD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20602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98" r:id="rId2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8576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ctr" defTabSz="1036317" rtl="0" eaLnBrk="1" latinLnBrk="0" hangingPunct="1">
        <a:lnSpc>
          <a:spcPct val="100000"/>
        </a:lnSpc>
        <a:spcBef>
          <a:spcPct val="0"/>
        </a:spcBef>
        <a:buNone/>
        <a:defRPr sz="2720" b="1" kern="1200">
          <a:solidFill>
            <a:schemeClr val="accent5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59079" indent="-259079" algn="l" defTabSz="1036317" rtl="0" eaLnBrk="1" latinLnBrk="0" hangingPunct="1">
        <a:lnSpc>
          <a:spcPct val="90000"/>
        </a:lnSpc>
        <a:spcBef>
          <a:spcPts val="1360"/>
        </a:spcBef>
        <a:spcAft>
          <a:spcPts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777238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96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55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–"/>
        <a:defRPr sz="2267" kern="1200">
          <a:solidFill>
            <a:schemeClr val="tx1"/>
          </a:solidFill>
          <a:latin typeface="+mn-lt"/>
          <a:ea typeface="+mn-ea"/>
          <a:cs typeface="+mn-cs"/>
        </a:defRPr>
      </a:lvl4pPr>
      <a:lvl5pPr marL="2331713" indent="-259079" algn="l" defTabSz="1036317" rtl="0" eaLnBrk="1" latinLnBrk="0" hangingPunct="1">
        <a:lnSpc>
          <a:spcPct val="90000"/>
        </a:lnSpc>
        <a:spcBef>
          <a:spcPts val="680"/>
        </a:spcBef>
        <a:spcAft>
          <a:spcPts val="0"/>
        </a:spcAft>
        <a:buFont typeface="Arial" panose="020B0604020202020204" pitchFamily="34" charset="0"/>
        <a:buChar char="•"/>
        <a:defRPr sz="1813" kern="1200">
          <a:solidFill>
            <a:schemeClr val="tx1"/>
          </a:solidFill>
          <a:latin typeface="+mn-lt"/>
          <a:ea typeface="+mn-ea"/>
          <a:cs typeface="+mn-cs"/>
        </a:defRPr>
      </a:lvl5pPr>
      <a:lvl6pPr marL="2849872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8030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189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347" indent="-259079" algn="l" defTabSz="103631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5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317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75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634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92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951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109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268" algn="l" defTabSz="1036317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2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AE4037-1649-947C-3DF4-25B423B88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05D4F-14F8-40F5-86C0-9E3EF6F96AEC}" type="slidenum">
              <a:rPr lang="en-US" smtClean="0"/>
              <a:t>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38C7EE0-97CA-E418-29BA-BB8AF0BE15F6}"/>
              </a:ext>
            </a:extLst>
          </p:cNvPr>
          <p:cNvSpPr txBox="1">
            <a:spLocks/>
          </p:cNvSpPr>
          <p:nvPr/>
        </p:nvSpPr>
        <p:spPr>
          <a:xfrm>
            <a:off x="-77002" y="1611380"/>
            <a:ext cx="6670307" cy="1333950"/>
          </a:xfrm>
          <a:prstGeom prst="rect">
            <a:avLst/>
          </a:prstGeom>
          <a:noFill/>
          <a:effectLst/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marR="78290" algn="ctr"/>
            <a:r>
              <a:rPr lang="en-US" sz="2400" b="0" i="0" u="none" strike="noStrike" baseline="0" dirty="0">
                <a:latin typeface="Arial" panose="020B0604020202020204" pitchFamily="34" charset="0"/>
              </a:rPr>
              <a:t> </a:t>
            </a:r>
            <a:r>
              <a:rPr lang="en-US" sz="2400" b="1" i="0" u="none" strike="noStrike" baseline="0" dirty="0">
                <a:latin typeface="Arial" panose="020B0604020202020204" pitchFamily="34" charset="0"/>
              </a:rPr>
              <a:t>Automated Indefinite Delivery Contract (AIDC)</a:t>
            </a:r>
            <a:endParaRPr lang="en-US" sz="2400" b="1" dirty="0">
              <a:latin typeface="+mj-lt"/>
              <a:cs typeface="Arial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505E9E10-2580-A1DE-A321-EF1A2B852E7E}"/>
              </a:ext>
            </a:extLst>
          </p:cNvPr>
          <p:cNvSpPr txBox="1"/>
          <p:nvPr/>
        </p:nvSpPr>
        <p:spPr>
          <a:xfrm>
            <a:off x="7610375" y="4796434"/>
            <a:ext cx="2752825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Christina Geobert,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Procurement Analyst,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November, 5 2024</a:t>
            </a:r>
          </a:p>
          <a:p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marR="78290" algn="ctr"/>
            <a:r>
              <a:rPr lang="en-US" sz="1800" b="0" i="0" u="none" strike="noStrike" baseline="0" dirty="0">
                <a:latin typeface="Arial" panose="020B0604020202020204" pitchFamily="34" charset="0"/>
              </a:rPr>
              <a:t> 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414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620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0D91DF-CB98-1B9B-920C-8D802537E2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 Automated Indefinite Delivery Contract</a:t>
            </a:r>
            <a:br>
              <a:rPr lang="en-U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br>
              <a:rPr lang="en-U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br>
              <a:rPr lang="en-US" sz="1800" b="0" i="0" u="none" strike="noStrike" baseline="0" dirty="0">
                <a:solidFill>
                  <a:schemeClr val="accent4"/>
                </a:solidFill>
                <a:latin typeface="Arial" panose="020B0604020202020204" pitchFamily="34" charset="0"/>
              </a:rPr>
            </a:br>
            <a:endParaRPr lang="en-US" dirty="0">
              <a:solidFill>
                <a:schemeClr val="accent4"/>
              </a:solidFill>
              <a:latin typeface="Raleway Black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57D9AD-1D65-075F-D967-C59C0648507C}"/>
              </a:ext>
            </a:extLst>
          </p:cNvPr>
          <p:cNvSpPr txBox="1"/>
          <p:nvPr/>
        </p:nvSpPr>
        <p:spPr>
          <a:xfrm>
            <a:off x="288758" y="1656983"/>
            <a:ext cx="96156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Automated, single material long-term contract for stocked items we purchase multiple times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Below the simplified acquisition threshold ($250K)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year base with automated successor logic; no option year(s)</a:t>
            </a:r>
          </a:p>
          <a:p>
            <a:endParaRPr lang="en-US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FCFB09-41A3-CFAB-06E0-95EED26EB744}"/>
              </a:ext>
            </a:extLst>
          </p:cNvPr>
          <p:cNvSpPr/>
          <p:nvPr/>
        </p:nvSpPr>
        <p:spPr>
          <a:xfrm>
            <a:off x="5966460" y="3989070"/>
            <a:ext cx="4194607" cy="318570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7550D6-5C27-B77B-42A7-B0AFFE55AD8D}"/>
              </a:ext>
            </a:extLst>
          </p:cNvPr>
          <p:cNvSpPr txBox="1"/>
          <p:nvPr/>
        </p:nvSpPr>
        <p:spPr>
          <a:xfrm>
            <a:off x="5966460" y="4149090"/>
            <a:ext cx="4194607" cy="28561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for YOU!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less quoting and more opportunities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long-term contracts!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for US!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reduced administrative lead-time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and increased military customer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support!</a:t>
            </a:r>
          </a:p>
          <a:p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5FA12-45A1-108E-9C71-354136688C6A}"/>
              </a:ext>
            </a:extLst>
          </p:cNvPr>
          <p:cNvSpPr txBox="1"/>
          <p:nvPr/>
        </p:nvSpPr>
        <p:spPr>
          <a:xfrm>
            <a:off x="428701" y="4149090"/>
            <a:ext cx="5813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latin typeface="Arial" panose="020B0604020202020204" pitchFamily="34" charset="0"/>
              </a:rPr>
              <a:t>Solicitation 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Open for 14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No phased 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No quantity ranges</a:t>
            </a:r>
          </a:p>
          <a:p>
            <a:pPr lvl="1"/>
            <a:endParaRPr lang="en-US" sz="1800" b="0" i="0" u="none" strike="noStrike" baseline="0" dirty="0">
              <a:latin typeface="Arial" panose="020B0604020202020204" pitchFamily="34" charset="0"/>
            </a:endParaRPr>
          </a:p>
          <a:p>
            <a:pPr marR="0" algn="l"/>
            <a:r>
              <a:rPr lang="en-US" sz="1800" b="0" i="0" u="none" strike="noStrike" baseline="0" dirty="0">
                <a:latin typeface="Arial" panose="020B0604020202020204" pitchFamily="34" charset="0"/>
              </a:rPr>
              <a:t>•   Evaluation: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Based on single price decision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Surplus offers not allowed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</a:rPr>
              <a:t>Alternate offers not allowed </a:t>
            </a:r>
          </a:p>
          <a:p>
            <a:pPr marR="0" algn="l"/>
            <a:endParaRPr lang="en-US" sz="18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D3233E9-A9AC-012C-98A6-5B1374EE03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67583" y="7296112"/>
            <a:ext cx="3068005" cy="414338"/>
          </a:xfrm>
        </p:spPr>
        <p:txBody>
          <a:bodyPr/>
          <a:lstStyle/>
          <a:p>
            <a:fld id="{165700FE-BCEC-4E84-BA78-D55E132666CC}" type="slidenum">
              <a:rPr lang="en-US" sz="1000" smtClean="0"/>
              <a:pPr/>
              <a:t>2</a:t>
            </a:fld>
            <a:r>
              <a:rPr lang="en-US" dirty="0"/>
              <a:t> of 9</a:t>
            </a:r>
          </a:p>
        </p:txBody>
      </p:sp>
    </p:spTree>
    <p:extLst>
      <p:ext uri="{BB962C8B-B14F-4D97-AF65-F5344CB8AC3E}">
        <p14:creationId xmlns:p14="http://schemas.microsoft.com/office/powerpoint/2010/main" val="101555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D676C8-67B6-3962-B3F8-B75E7D532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 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How do I Search for AIDC?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270CE-6828-C26D-8CC5-B834AC11BC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3</a:t>
            </a:fld>
            <a:r>
              <a:rPr lang="en-US" dirty="0"/>
              <a:t> of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CED472-EB4D-F1F7-B6BC-330534EA2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13619"/>
            <a:ext cx="4066546" cy="54199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B688E6-21B7-093D-00AD-AB853EAB1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513619"/>
            <a:ext cx="3419985" cy="561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1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F7F956-E79E-D09C-B281-57ADB3840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BBE0AC1-37E3-FB91-7B09-00E525D46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Raleway Black" pitchFamily="2" charset="0"/>
              </a:rPr>
              <a:t>AIDC –Automated Indefinite Delivery Contract 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How Do I Identify AIDC?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B80AC-433A-66BD-E332-DDD5BC943F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4</a:t>
            </a:fld>
            <a:r>
              <a:rPr lang="en-US" dirty="0"/>
              <a:t> of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5E890F-3236-D78F-229C-772CCBA29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89" y="1677628"/>
            <a:ext cx="7336221" cy="52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2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EF48-4FCB-AC80-9B8A-7776EA3B0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BA5F703-43E3-5FD4-0FCC-8B58E1CD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How Do I Identify AIDC?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2564A-0617-67B1-4E4F-5EC5E994CE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5</a:t>
            </a:fld>
            <a:r>
              <a:rPr lang="en-US" dirty="0"/>
              <a:t> of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063B0-2D5B-18AB-4881-7AE5B9DB0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81" y="2094006"/>
            <a:ext cx="4587319" cy="262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8A3DAF-EB0A-DBD6-7E7F-8DE7F2B4D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81" y="4778440"/>
            <a:ext cx="4587319" cy="2176760"/>
          </a:xfrm>
          <a:prstGeom prst="rect">
            <a:avLst/>
          </a:prstGeom>
        </p:spPr>
      </p:pic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7848E8AB-640D-8AC5-4017-8D022AAC5A0A}"/>
              </a:ext>
            </a:extLst>
          </p:cNvPr>
          <p:cNvSpPr txBox="1">
            <a:spLocks/>
          </p:cNvSpPr>
          <p:nvPr/>
        </p:nvSpPr>
        <p:spPr>
          <a:xfrm>
            <a:off x="867862" y="1452735"/>
            <a:ext cx="4040155" cy="6412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>
                <a:solidFill>
                  <a:prstClr val="black"/>
                </a:solidFill>
                <a:latin typeface="Arial" panose="020B0604020202020204"/>
              </a:rPr>
              <a:t>SF18 Solicitation Document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1900" dirty="0">
                <a:solidFill>
                  <a:prstClr val="black"/>
                </a:solidFill>
                <a:latin typeface="Arial" panose="020B0604020202020204"/>
              </a:rPr>
              <a:t>(Pages 2-4)</a:t>
            </a:r>
            <a:endParaRPr lang="en-US" dirty="0"/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F0574DB5-6514-31D3-C36B-D0E1FC8662CE}"/>
              </a:ext>
            </a:extLst>
          </p:cNvPr>
          <p:cNvSpPr txBox="1">
            <a:spLocks/>
          </p:cNvSpPr>
          <p:nvPr/>
        </p:nvSpPr>
        <p:spPr>
          <a:xfrm>
            <a:off x="6431649" y="1452735"/>
            <a:ext cx="2948467" cy="477159"/>
          </a:xfrm>
          <a:prstGeom prst="rect">
            <a:avLst/>
          </a:prstGeom>
        </p:spPr>
        <p:txBody>
          <a:bodyPr>
            <a:normAutofit/>
          </a:bodyPr>
          <a:lstStyle>
            <a:lvl1pPr marL="259079" indent="-259079" algn="l" defTabSz="1036317" rtl="0" eaLnBrk="1" latinLnBrk="0" hangingPunct="1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72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1pPr>
            <a:lvl2pPr marL="777238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9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2pPr>
            <a:lvl3pPr marL="1295396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267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3pPr>
            <a:lvl4pPr marL="1813555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2040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4pPr>
            <a:lvl5pPr marL="2331713" indent="-259079" algn="l" defTabSz="1036317" rtl="0" eaLnBrk="1" latinLnBrk="0" hangingPunct="1">
              <a:lnSpc>
                <a:spcPct val="90000"/>
              </a:lnSpc>
              <a:spcBef>
                <a:spcPts val="68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13" kern="1200">
                <a:solidFill>
                  <a:srgbClr val="171610"/>
                </a:solidFill>
                <a:latin typeface="+mn-lt"/>
                <a:ea typeface="+mn-ea"/>
                <a:cs typeface="+mn-cs"/>
              </a:defRPr>
            </a:lvl5pPr>
            <a:lvl6pPr marL="2849872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68030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86189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04347" indent="-259079" algn="l" defTabSz="1036317" rtl="0" eaLnBrk="1" latinLnBrk="0" hangingPunct="1">
              <a:lnSpc>
                <a:spcPct val="90000"/>
              </a:lnSpc>
              <a:spcBef>
                <a:spcPts val="567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>
                <a:solidFill>
                  <a:prstClr val="black"/>
                </a:solidFill>
                <a:latin typeface="Arial" panose="020B0604020202020204"/>
              </a:rPr>
              <a:t>DIBBS Quote Form</a:t>
            </a:r>
            <a:endParaRPr lang="en-US" sz="1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37CA5C-1C5F-2D14-7EE2-68F1EB53F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128" y="2094006"/>
            <a:ext cx="4791460" cy="1092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392409-B63A-A40D-9B64-9491CE7BA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102" y="3186612"/>
            <a:ext cx="4849511" cy="16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24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F1D8E-3EB4-E44E-8875-3503C36F7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2FD790-2007-113A-5034-7DAA899EB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AIDC Quantity</a:t>
            </a:r>
            <a:br>
              <a:rPr lang="en-US" dirty="0">
                <a:latin typeface="Raleway Black" pitchFamily="2" charset="0"/>
              </a:rPr>
            </a:br>
            <a:endParaRPr lang="en-US" dirty="0">
              <a:latin typeface="Raleway Black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36625-E496-A558-D6AC-20701EDBF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6</a:t>
            </a:fld>
            <a:r>
              <a:rPr lang="en-US" dirty="0"/>
              <a:t> of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5E2C867-0969-6C4A-BCEC-91FB579EE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780955"/>
            <a:ext cx="6248582" cy="489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CE10C5-A809-2FDB-CC18-A3C18B00F153}"/>
              </a:ext>
            </a:extLst>
          </p:cNvPr>
          <p:cNvSpPr txBox="1"/>
          <p:nvPr/>
        </p:nvSpPr>
        <p:spPr>
          <a:xfrm>
            <a:off x="6512850" y="2226724"/>
            <a:ext cx="37233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Suppliers should quote the full quantity on the basic contract.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Price breaks are not accepted at this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QTY is an </a:t>
            </a:r>
            <a:r>
              <a:rPr lang="en-US" b="1" u="sng" dirty="0"/>
              <a:t>estimate</a:t>
            </a:r>
            <a:r>
              <a:rPr lang="en-US" dirty="0"/>
              <a:t> of what will be purchased by the IDC.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Example: QTY is 7,201 EA</a:t>
            </a:r>
          </a:p>
        </p:txBody>
      </p:sp>
    </p:spTree>
    <p:extLst>
      <p:ext uri="{BB962C8B-B14F-4D97-AF65-F5344CB8AC3E}">
        <p14:creationId xmlns:p14="http://schemas.microsoft.com/office/powerpoint/2010/main" val="294445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B25A3A-A102-B8D0-CF7A-540E5B534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Estimated Annual Quantity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72479-196E-0D8F-B577-1E9943F1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7</a:t>
            </a:fld>
            <a:r>
              <a:rPr lang="en-US"/>
              <a:t> of 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3754A-6B30-6576-87F7-8D65F9E7E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2213270"/>
            <a:ext cx="5998184" cy="4880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1BBA-2B6C-0F48-BC76-FCDD4547D62F}"/>
              </a:ext>
            </a:extLst>
          </p:cNvPr>
          <p:cNvSpPr txBox="1"/>
          <p:nvPr/>
        </p:nvSpPr>
        <p:spPr>
          <a:xfrm>
            <a:off x="6849084" y="1906638"/>
            <a:ext cx="30585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Unilateral IDC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binding until a DO has been placed and the contractor acceptable performs.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Contract Maximum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SAT ($250,000)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Annual Quantity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Not a firm quantity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7,201 EA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Estimated Number of orders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Example: 4</a:t>
            </a:r>
          </a:p>
        </p:txBody>
      </p:sp>
    </p:spTree>
    <p:extLst>
      <p:ext uri="{BB962C8B-B14F-4D97-AF65-F5344CB8AC3E}">
        <p14:creationId xmlns:p14="http://schemas.microsoft.com/office/powerpoint/2010/main" val="2943790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9E8AB6-A02D-57C2-9F5F-6773EE442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</a:t>
            </a:r>
            <a:br>
              <a:rPr lang="en-US" dirty="0">
                <a:latin typeface="Raleway Black" pitchFamily="2" charset="0"/>
              </a:rPr>
            </a:br>
            <a:r>
              <a:rPr lang="en-US" dirty="0">
                <a:latin typeface="Raleway Black" pitchFamily="2" charset="0"/>
              </a:rPr>
              <a:t>Guaranteed Contract Min and Delivery Order Min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2DABD-ED10-C6E3-B7D0-2996D4EEF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8</a:t>
            </a:fld>
            <a:r>
              <a:rPr lang="en-US"/>
              <a:t> of xx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E81193-CC8C-27E3-2FCD-241CDF6C1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51" y="1888339"/>
            <a:ext cx="5848702" cy="4759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9D23A8-5F25-7D22-7657-DD726698FE2E}"/>
              </a:ext>
            </a:extLst>
          </p:cNvPr>
          <p:cNvSpPr txBox="1"/>
          <p:nvPr/>
        </p:nvSpPr>
        <p:spPr>
          <a:xfrm>
            <a:off x="6490401" y="1888339"/>
            <a:ext cx="35842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Guaranteed Contract Minimum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percent of the annual forecasted demand</a:t>
            </a:r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Delivery Order Minimum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Is ½ of the estimated delivery order quantity.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Contractors will have an option to state if they will accept “no minimum” on the quote form.</a:t>
            </a:r>
          </a:p>
        </p:txBody>
      </p:sp>
    </p:spTree>
    <p:extLst>
      <p:ext uri="{BB962C8B-B14F-4D97-AF65-F5344CB8AC3E}">
        <p14:creationId xmlns:p14="http://schemas.microsoft.com/office/powerpoint/2010/main" val="4175655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C3097-3D57-DD9B-C948-1C263469E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375BFF-87BA-3BE9-3E5D-150C0306C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 Black" pitchFamily="2" charset="0"/>
              </a:rPr>
              <a:t>AIDC –Automated Indefinite Delivery Contract Clauses and a Procurement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737FA-04EA-81BF-0650-05CDC45983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65700FE-BCEC-4E84-BA78-D55E132666CC}" type="slidenum">
              <a:rPr lang="en-US" sz="1000" smtClean="0"/>
              <a:pPr/>
              <a:t>9</a:t>
            </a:fld>
            <a:r>
              <a:rPr lang="en-US" dirty="0"/>
              <a:t> of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A7D8E-AE90-FAE2-F426-E10F2F52DB9D}"/>
              </a:ext>
            </a:extLst>
          </p:cNvPr>
          <p:cNvSpPr txBox="1"/>
          <p:nvPr/>
        </p:nvSpPr>
        <p:spPr>
          <a:xfrm>
            <a:off x="1761423" y="1819175"/>
            <a:ext cx="6042259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WARFIGHTER ALWAYS </a:t>
            </a:r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/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lauses and a Procurement Note Added:</a:t>
            </a:r>
          </a:p>
          <a:p>
            <a:pPr marR="0" algn="l"/>
            <a:endParaRPr lang="en-US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R="0"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52.216-19 ORDER LIMITATIONS (OCT 1995)</a:t>
            </a:r>
          </a:p>
          <a:p>
            <a:r>
              <a:rPr lang="it-IT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52.216-22 INDEFINITE QUANTITY (OCT 1995)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52.216-18 ORDERING (AUG 2020)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  H06 Unilateral Indefinite-Delivery Contract (IDC) Below the Simplified Acquisition Threshold (SAT) (SEP 2017)</a:t>
            </a:r>
          </a:p>
          <a:p>
            <a:r>
              <a:rPr lang="en-US" sz="1100" b="0" i="0" u="none" strike="noStrike" baseline="0" dirty="0">
                <a:solidFill>
                  <a:srgbClr val="FFFFFF"/>
                </a:solidFill>
                <a:latin typeface="Arial" panose="020B0604020202020204" pitchFamily="34" charset="0"/>
              </a:rPr>
              <a:t>7 </a:t>
            </a:r>
            <a:r>
              <a:rPr lang="en-US" sz="1000" b="0" i="0" u="none" strike="noStrike" baseline="0" dirty="0">
                <a:solidFill>
                  <a:srgbClr val="FFFFFF"/>
                </a:solidFill>
                <a:latin typeface="Arial Narrow" panose="020B0606020202030204" pitchFamily="34" charset="0"/>
              </a:rPr>
              <a:t>Source: Director’s Office DLA Slide Template As of August 26, 2020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8539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ontent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End Slides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lank Slide">
  <a:themeElements>
    <a:clrScheme name="DLA 2020 Template">
      <a:dk1>
        <a:sysClr val="windowText" lastClr="000000"/>
      </a:dk1>
      <a:lt1>
        <a:sysClr val="window" lastClr="FFFFFF"/>
      </a:lt1>
      <a:dk2>
        <a:srgbClr val="0076A3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AB92A90331424BB424E5711BB2C29A" ma:contentTypeVersion="13" ma:contentTypeDescription="Create a new document." ma:contentTypeScope="" ma:versionID="9583458707e831824b826cc574760556">
  <xsd:schema xmlns:xsd="http://www.w3.org/2001/XMLSchema" xmlns:xs="http://www.w3.org/2001/XMLSchema" xmlns:p="http://schemas.microsoft.com/office/2006/metadata/properties" xmlns:ns2="http://schemas.microsoft.com/sharepoint/v4" xmlns:ns3="83028fa6-2549-43bd-ab48-d2cceff7e77f" xmlns:ns4="9c2811d8-9047-42d4-b820-cdea9cab3ce7" targetNamespace="http://schemas.microsoft.com/office/2006/metadata/properties" ma:root="true" ma:fieldsID="97f8bb71be2a33d1fadd685652e37924" ns2:_="" ns3:_="" ns4:_="">
    <xsd:import namespace="http://schemas.microsoft.com/sharepoint/v4"/>
    <xsd:import namespace="83028fa6-2549-43bd-ab48-d2cceff7e77f"/>
    <xsd:import namespace="9c2811d8-9047-42d4-b820-cdea9cab3ce7"/>
    <xsd:element name="properties">
      <xsd:complexType>
        <xsd:sequence>
          <xsd:element name="documentManagement">
            <xsd:complexType>
              <xsd:all>
                <xsd:element ref="ns2:IconOverlay" minOccurs="0"/>
                <xsd:element ref="ns3:lcf76f155ced4ddcb4097134ff3c332f" minOccurs="0"/>
                <xsd:element ref="ns4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8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028fa6-2549-43bd-ab48-d2cceff7e77f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0" nillable="true" ma:taxonomy="true" ma:internalName="lcf76f155ced4ddcb4097134ff3c332f" ma:taxonomyFieldName="MediaServiceImageTags" ma:displayName="Image Tags" ma:readOnly="false" ma:fieldId="{5cf76f15-5ced-4ddc-b409-7134ff3c332f}" ma:taxonomyMulti="true" ma:sspId="b3792285-60e9-4ab2-97de-bba1fc82f5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2811d8-9047-42d4-b820-cdea9cab3ce7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dd5ed889-4c07-4732-ba3e-f2997991a608}" ma:internalName="TaxCatchAll" ma:showField="CatchAllData" ma:web="9c2811d8-9047-42d4-b820-cdea9cab3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c2811d8-9047-42d4-b820-cdea9cab3ce7" xsi:nil="true"/>
    <lcf76f155ced4ddcb4097134ff3c332f xmlns="83028fa6-2549-43bd-ab48-d2cceff7e77f">
      <Terms xmlns="http://schemas.microsoft.com/office/infopath/2007/PartnerControls"/>
    </lcf76f155ced4ddcb4097134ff3c332f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0493ED3D-638C-4755-AA9B-20BCF08A39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A3BBFC1-30FC-4429-AF33-734DA8885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4"/>
    <ds:schemaRef ds:uri="83028fa6-2549-43bd-ab48-d2cceff7e77f"/>
    <ds:schemaRef ds:uri="9c2811d8-9047-42d4-b820-cdea9cab3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B18D645-6709-4AC3-B89B-7A9CBF2A4310}">
  <ds:schemaRefs>
    <ds:schemaRef ds:uri="47a3abd4-d8d0-4806-9114-bd49b1585f90"/>
    <ds:schemaRef ds:uri="db8209db-0e88-4ee4-86de-cace0fd64591"/>
    <ds:schemaRef ds:uri="http://schemas.microsoft.com/office/2006/metadata/properties"/>
    <ds:schemaRef ds:uri="http://schemas.microsoft.com/office/infopath/2007/PartnerControls"/>
    <ds:schemaRef ds:uri="9c2811d8-9047-42d4-b820-cdea9cab3ce7"/>
    <ds:schemaRef ds:uri="83028fa6-2549-43bd-ab48-d2cceff7e77f"/>
    <ds:schemaRef ds:uri="http://schemas.microsoft.com/sharepoint/v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</TotalTime>
  <Words>430</Words>
  <Application>Microsoft Office PowerPoint</Application>
  <PresentationFormat>Custom</PresentationFormat>
  <Paragraphs>84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Aptos</vt:lpstr>
      <vt:lpstr>Arial</vt:lpstr>
      <vt:lpstr>Arial Narrow</vt:lpstr>
      <vt:lpstr>Courier New</vt:lpstr>
      <vt:lpstr>Raleway Black</vt:lpstr>
      <vt:lpstr>Wingdings</vt:lpstr>
      <vt:lpstr>Cover Slide</vt:lpstr>
      <vt:lpstr>2_Content Slide</vt:lpstr>
      <vt:lpstr>1_Content Slide</vt:lpstr>
      <vt:lpstr>End Slides</vt:lpstr>
      <vt:lpstr>Blank Slide</vt:lpstr>
      <vt:lpstr>PowerPoint Presentation</vt:lpstr>
      <vt:lpstr>AIDC – Automated Indefinite Delivery Contract   </vt:lpstr>
      <vt:lpstr>AIDC –Automated Indefinite Delivery Contract  How do I Search for AIDC?</vt:lpstr>
      <vt:lpstr>AIDC –Automated Indefinite Delivery Contract  How Do I Identify AIDC?</vt:lpstr>
      <vt:lpstr>AIDC –Automated Indefinite Delivery Contract How Do I Identify AIDC?</vt:lpstr>
      <vt:lpstr>AIDC –Automated Indefinite Delivery Contract AIDC Quantity </vt:lpstr>
      <vt:lpstr>AIDC –Automated Indefinite Delivery Contract Estimated Annual Quantity</vt:lpstr>
      <vt:lpstr>AIDC –Automated Indefinite Delivery Contract Guaranteed Contract Min and Delivery Order Min</vt:lpstr>
      <vt:lpstr>AIDC –Automated Indefinite Delivery Contract Clauses and a Procurement Notes</vt:lpstr>
      <vt:lpstr>PowerPoint Presentation</vt:lpstr>
    </vt:vector>
  </TitlesOfParts>
  <Manager>martin.binder@dla.mil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</dc:creator>
  <cp:lastModifiedBy>Hahn, Vicki M CIV DLA SMALL BUSINESS PROG (USA)</cp:lastModifiedBy>
  <cp:revision>38</cp:revision>
  <dcterms:created xsi:type="dcterms:W3CDTF">2024-04-17T19:52:04Z</dcterms:created>
  <dcterms:modified xsi:type="dcterms:W3CDTF">2024-12-12T13:43:15Z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0x01010070AB92A90331424BB424E5711BB2C29A</vt:lpwstr>
  </property>
  <property fmtid="{D5CDD505-2E9C-101B-9397-08002B2CF9AE}" pid="3" name="MediaServiceImageTags">
    <vt:lpwstr/>
  </property>
</Properties>
</file>